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embeddedFontLs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ySvVDxTsmlrw0Gvxffa0QJBUt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3087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22" name="Google Shape;22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93" name="Google Shape;293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32" name="Google Shape;33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d824e8bf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ad824e8bff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gad824e8bff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d824e8bf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ad824e8bff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ad824e8bff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5" name="Google Shape;405;gad824e8bff_1_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d824e8bff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ad824e8bf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d824e8bff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gad824e8bff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d824e8bf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ad824e8bff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ad824e8bff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d824e8bff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ad824e8bff_1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ad824e8bff_1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d824e8bff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ad824e8bff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gad824e8bff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48" name="Google Shape;448;gad824e8bff_1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d824e8bf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ad824e8bff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gad824e8bff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d824e8bff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ad824e8bff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gad824e8bff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d824e8bf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ad824e8bff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gad824e8bff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3" name="Google Shape;473;gad824e8bff_1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d824e8bf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ad824e8bff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ad824e8bff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d824e8bf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ad824e8bff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gad824e8bff_1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d824e8bf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ad824e8bff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ad824e8bff_1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d824e8bff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ad824e8bff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gad824e8bff_1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516" name="Google Shape;51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p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29" name="Google Shape;52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1" name="Google Shape;541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2" name="Google Shape;202;p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09" name="Google Shape;2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0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9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9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9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49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4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0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41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2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3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3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3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4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44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5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5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45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5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6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46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46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47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47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47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47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47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47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47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47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7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7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" name="Google Shape;9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7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7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7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7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47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7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102" name="Google Shape;102;p47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47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48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8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8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8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8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8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8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8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default.as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background.as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border.as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title"/>
          </p:nvPr>
        </p:nvSpPr>
        <p:spPr>
          <a:xfrm>
            <a:off x="998700" y="1796650"/>
            <a:ext cx="10194600" cy="1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7900"/>
              <a:t>HTML&amp;CSS 2</a:t>
            </a:r>
            <a:endParaRPr sz="7900"/>
          </a:p>
        </p:txBody>
      </p:sp>
      <p:sp>
        <p:nvSpPr>
          <p:cNvPr id="141" name="Google Shape;141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2" name="Google Shape;142;p1"/>
          <p:cNvSpPr txBox="1"/>
          <p:nvPr/>
        </p:nvSpPr>
        <p:spPr>
          <a:xfrm>
            <a:off x="613350" y="36844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598"/>
              <a:buFont typeface="Arial"/>
              <a:buNone/>
            </a:pPr>
            <a:r>
              <a:rPr lang="en-US" sz="3598" b="1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уеб разработка с РНР/</a:t>
            </a: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2020</a:t>
            </a:r>
            <a:endParaRPr sz="3598" b="1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8"/>
              <a:buFont typeface="Arial"/>
              <a:buNone/>
            </a:pPr>
            <a:r>
              <a:rPr lang="en-US" sz="3398" b="0" i="0" u="none" strike="noStrike" cap="none">
                <a:solidFill>
                  <a:srgbClr val="787CB5"/>
                </a:solidFill>
                <a:latin typeface="Calibri"/>
                <a:ea typeface="Calibri"/>
                <a:cs typeface="Calibri"/>
                <a:sym typeface="Calibri"/>
              </a:rPr>
              <a:t>Милена Томова</a:t>
            </a:r>
            <a:endParaRPr sz="3398" b="0" i="0" u="none" strike="noStrike" cap="none">
              <a:solidFill>
                <a:srgbClr val="787C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8"/>
              <a:buFont typeface="Arial"/>
              <a:buNone/>
            </a:pPr>
            <a:r>
              <a:rPr lang="en-US" sz="3398" b="0" i="0" u="none" strike="noStrike" cap="none">
                <a:solidFill>
                  <a:srgbClr val="787CB5"/>
                </a:solidFill>
                <a:latin typeface="Calibri"/>
                <a:ea typeface="Calibri"/>
                <a:cs typeface="Calibri"/>
                <a:sym typeface="Calibri"/>
              </a:rPr>
              <a:t>Vratsa Software</a:t>
            </a:r>
            <a:endParaRPr sz="3398" b="0" i="0" u="none" strike="noStrike" cap="none">
              <a:solidFill>
                <a:srgbClr val="787C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Anatomy of a CSS rule</a:t>
            </a:r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3100350" y="2825574"/>
            <a:ext cx="5991300" cy="2119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8FB4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h1, h2, 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h3, h4 {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	color: #ccc;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	text-align: center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3068400" y="1316775"/>
            <a:ext cx="6055200" cy="694800"/>
          </a:xfrm>
          <a:prstGeom prst="wedgeRoundRectCallout">
            <a:avLst>
              <a:gd name="adj1" fmla="val -37843"/>
              <a:gd name="adj2" fmla="val 16131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 than one selectors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510775" y="3695050"/>
            <a:ext cx="2415000" cy="1097400"/>
          </a:xfrm>
          <a:prstGeom prst="wedgeRoundRectCallout">
            <a:avLst>
              <a:gd name="adj1" fmla="val 77610"/>
              <a:gd name="adj2" fmla="val -65209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comma separated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/>
        </p:nvSpPr>
        <p:spPr>
          <a:xfrm>
            <a:off x="4411200" y="2229175"/>
            <a:ext cx="33696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lvl="0" indent="-43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2"/>
                </a:solidFill>
              </a:rPr>
              <a:t>Селекторите определят за </a:t>
            </a:r>
            <a:r>
              <a:rPr lang="en-US" sz="2400" b="1">
                <a:solidFill>
                  <a:schemeClr val="dk2"/>
                </a:solidFill>
              </a:rPr>
              <a:t>кой елемент</a:t>
            </a:r>
            <a:r>
              <a:rPr lang="en-US" sz="2400">
                <a:solidFill>
                  <a:schemeClr val="dk2"/>
                </a:solidFill>
              </a:rPr>
              <a:t> се отнася </a:t>
            </a:r>
            <a:r>
              <a:rPr lang="en-US" sz="2400" b="1">
                <a:solidFill>
                  <a:schemeClr val="dk2"/>
                </a:solidFill>
              </a:rPr>
              <a:t>CSS-правилото</a:t>
            </a:r>
            <a:endParaRPr sz="2400" b="1">
              <a:solidFill>
                <a:schemeClr val="dk2"/>
              </a:solidFill>
            </a:endParaRPr>
          </a:p>
          <a:p>
            <a:pPr marL="864000" lvl="1" indent="-40781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2"/>
                </a:solidFill>
              </a:rPr>
              <a:t>елементите се посочват - </a:t>
            </a:r>
            <a:r>
              <a:rPr lang="en-US" sz="2400" b="1">
                <a:solidFill>
                  <a:srgbClr val="F2A818"/>
                </a:solidFill>
              </a:rPr>
              <a:t>по таг</a:t>
            </a:r>
            <a:endParaRPr sz="2400" b="1">
              <a:solidFill>
                <a:srgbClr val="F2A818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262626"/>
              </a:buClr>
              <a:buSzPts val="720"/>
              <a:buFont typeface="Arial"/>
              <a:buNone/>
            </a:pPr>
            <a:r>
              <a:rPr lang="en-US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i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Selectors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4" name="Google Shape;244;p16"/>
          <p:cNvSpPr txBox="1"/>
          <p:nvPr/>
        </p:nvSpPr>
        <p:spPr>
          <a:xfrm>
            <a:off x="3620200" y="2817925"/>
            <a:ext cx="3513600" cy="1957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div, p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{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	font-size: 2rem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lvl="0" indent="-43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Селекторите определят за кой елемент се отнася CSS-правилото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40781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елементите се посочват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id, class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i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Selectors</a:t>
            </a:r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3" name="Google Shape;253;p17"/>
          <p:cNvSpPr txBox="1"/>
          <p:nvPr/>
        </p:nvSpPr>
        <p:spPr>
          <a:xfrm>
            <a:off x="3146375" y="2492625"/>
            <a:ext cx="6481200" cy="4032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div</a:t>
            </a:r>
            <a:r>
              <a:rPr lang="en-US" sz="24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#id-name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, p.</a:t>
            </a:r>
            <a:r>
              <a:rPr lang="en-US" sz="24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class-name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{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	font-size: 2rem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&lt;div id=”</a:t>
            </a:r>
            <a:r>
              <a:rPr lang="en-US" sz="24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class-name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”&gt; 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 div to style 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&lt;p class=</a:t>
            </a:r>
            <a:r>
              <a:rPr lang="en-US" sz="24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””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&gt; A paragraph to style &lt;/p&gt;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&lt;/div&gt;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Selectors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60" name="Google Shape;260;p18"/>
          <p:cNvSpPr txBox="1"/>
          <p:nvPr/>
        </p:nvSpPr>
        <p:spPr>
          <a:xfrm>
            <a:off x="381000" y="2011029"/>
            <a:ext cx="5334000" cy="4084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&lt;div id=”id-name”&gt; 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div to style 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&lt;/div&gt;</a:t>
            </a:r>
            <a:endParaRPr sz="2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&lt;p class=”class-name”&gt;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paragraph to style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&lt;/p&gt;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6067411" y="3230255"/>
            <a:ext cx="5782800" cy="18537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div</a:t>
            </a:r>
            <a:r>
              <a:rPr lang="en-US" sz="24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#id-name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, p</a:t>
            </a:r>
            <a:r>
              <a:rPr lang="en-US" sz="24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.class-name</a:t>
            </a: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{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	font-size: 2rem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24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i="0" u="none" strike="noStrike" cap="none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6067411" y="2642813"/>
            <a:ext cx="5782800" cy="495000"/>
          </a:xfrm>
          <a:prstGeom prst="rect">
            <a:avLst/>
          </a:prstGeom>
          <a:solidFill>
            <a:srgbClr val="ACB4C3">
              <a:alpha val="4941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1468750" y="2115125"/>
            <a:ext cx="1457100" cy="6672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8"/>
          <p:cNvSpPr/>
          <p:nvPr/>
        </p:nvSpPr>
        <p:spPr>
          <a:xfrm rot="-232092">
            <a:off x="2827337" y="1933776"/>
            <a:ext cx="4486214" cy="1544317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1798875" y="3693425"/>
            <a:ext cx="2011800" cy="7200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/>
          <p:nvPr/>
        </p:nvSpPr>
        <p:spPr>
          <a:xfrm rot="531120">
            <a:off x="3534102" y="2496917"/>
            <a:ext cx="5395155" cy="1697969"/>
          </a:xfrm>
          <a:custGeom>
            <a:avLst/>
            <a:gdLst/>
            <a:ahLst/>
            <a:cxnLst/>
            <a:rect l="l" t="t" r="r" b="b"/>
            <a:pathLst>
              <a:path w="3495668" h="6919688" extrusionOk="0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6164275" y="3362700"/>
            <a:ext cx="1724400" cy="5874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7928325" y="3362700"/>
            <a:ext cx="1942500" cy="587400"/>
          </a:xfrm>
          <a:prstGeom prst="rect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2001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Може да зададем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 								един селектор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Или да изброим няколко селектора,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разделени със запетая.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Selectors</a:t>
            </a: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19575" y="4208025"/>
            <a:ext cx="5062500" cy="2316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div, p, a {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margin: 0;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padding: 0;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7171900" y="1307350"/>
            <a:ext cx="4561500" cy="18267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text-decoration:none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color: #ccc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6772150" y="4208025"/>
            <a:ext cx="5361000" cy="1649700"/>
          </a:xfrm>
          <a:prstGeom prst="wedgeRoundRectCallout">
            <a:avLst>
              <a:gd name="adj1" fmla="val -94192"/>
              <a:gd name="adj2" fmla="val 15988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множество елементи с еднакви css правила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Един HTML елемент може да притежава един или няколко класа и </a:t>
            </a: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едно единствено id</a:t>
            </a: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400" i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Класовете и id се задават според конкретния дизайн, който трябва да постигнем чрез CSS или по друг повод /напр. </a:t>
            </a:r>
            <a:r>
              <a:rPr lang="en-US" sz="24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id за label при input</a:t>
            </a:r>
            <a:r>
              <a:rPr lang="en-US" sz="2400" i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елементите на формите/</a:t>
            </a:r>
            <a:endParaRPr sz="2400" i="1"/>
          </a:p>
          <a:p>
            <a:pPr marL="456915" lvl="0" indent="-30451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Selectors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891500" y="3953600"/>
            <a:ext cx="5062500" cy="18732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&lt;p id=”</a:t>
            </a:r>
            <a:r>
              <a:rPr lang="en-US" sz="16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r>
              <a:rPr lang="en-US" sz="1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” class = “</a:t>
            </a:r>
            <a:r>
              <a:rPr lang="en-US" sz="16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class1 class-name2 class-different-name-3 ….</a:t>
            </a:r>
            <a:r>
              <a:rPr lang="en-US" sz="1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”&gt; </a:t>
            </a:r>
            <a:endParaRPr sz="1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paragraph content</a:t>
            </a:r>
            <a:endParaRPr sz="1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6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6431850" y="4345100"/>
            <a:ext cx="4759800" cy="10902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документа id стойностите не трябва да се повтарят!</a:t>
            </a:r>
            <a:endParaRPr sz="2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/>
        </p:nvSpPr>
        <p:spPr>
          <a:xfrm>
            <a:off x="4411200" y="1991325"/>
            <a:ext cx="33696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Добавяне на 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Добавяне на CSS</a:t>
            </a:r>
            <a:endParaRPr/>
          </a:p>
        </p:txBody>
      </p:sp>
      <p:sp>
        <p:nvSpPr>
          <p:cNvPr id="302" name="Google Shape;302;p22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31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2A818"/>
                </a:solidFill>
              </a:rPr>
              <a:t>INLINE</a:t>
            </a:r>
            <a:endParaRPr sz="2000">
              <a:solidFill>
                <a:srgbClr val="F2A818"/>
              </a:solidFill>
            </a:endParaRPr>
          </a:p>
          <a:p>
            <a:pPr marL="431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chemeClr val="dk2"/>
                </a:solidFill>
              </a:rPr>
              <a:t>като атрибут на елемента</a:t>
            </a:r>
            <a:endParaRPr sz="1900">
              <a:solidFill>
                <a:schemeClr val="dk2"/>
              </a:solidFill>
            </a:endParaRPr>
          </a:p>
          <a:p>
            <a:pPr marL="431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chemeClr val="dk2"/>
                </a:solidFill>
              </a:rPr>
              <a:t>&lt;div  style=”color: #ccc”&gt;</a:t>
            </a:r>
            <a:endParaRPr sz="1900">
              <a:solidFill>
                <a:schemeClr val="dk2"/>
              </a:solidFill>
            </a:endParaRPr>
          </a:p>
          <a:p>
            <a:pPr marL="431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chemeClr val="dk2"/>
                </a:solidFill>
              </a:rPr>
              <a:t>….</a:t>
            </a:r>
            <a:endParaRPr sz="1900">
              <a:solidFill>
                <a:schemeClr val="dk2"/>
              </a:solidFill>
            </a:endParaRPr>
          </a:p>
          <a:p>
            <a:pPr marL="431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chemeClr val="dk2"/>
                </a:solidFill>
              </a:rPr>
              <a:t>&lt;/div&gt;</a:t>
            </a:r>
            <a:endParaRPr sz="1900">
              <a:solidFill>
                <a:schemeClr val="dk2"/>
              </a:solidFill>
            </a:endParaRPr>
          </a:p>
          <a:p>
            <a:pPr marL="431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900" b="1">
                <a:solidFill>
                  <a:srgbClr val="F2A818"/>
                </a:solidFill>
              </a:rPr>
              <a:t>Не се препоръчва!!!</a:t>
            </a:r>
            <a:endParaRPr sz="1900" b="1">
              <a:solidFill>
                <a:srgbClr val="F2A818"/>
              </a:solidFill>
            </a:endParaRPr>
          </a:p>
          <a:p>
            <a:pPr marL="431999" lvl="0" indent="-36463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-US" sz="1900">
                <a:solidFill>
                  <a:schemeClr val="dk2"/>
                </a:solidFill>
              </a:rPr>
              <a:t>труден за управляване при големи проекти</a:t>
            </a:r>
            <a:endParaRPr sz="1900">
              <a:solidFill>
                <a:schemeClr val="dk2"/>
              </a:solidFill>
            </a:endParaRPr>
          </a:p>
          <a:p>
            <a:pPr marL="431999" lvl="0" indent="-364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-US" sz="1900">
                <a:solidFill>
                  <a:schemeClr val="dk2"/>
                </a:solidFill>
              </a:rPr>
              <a:t>с най-висок приоритет - презаписва всички останали варианти на задаване на стил</a:t>
            </a:r>
            <a:endParaRPr sz="1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303" name="Google Shape;303;p22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07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"/>
              <a:buFont typeface="Arial"/>
              <a:buNone/>
            </a:pPr>
            <a:r>
              <a:rPr lang="en-US" sz="1900">
                <a:solidFill>
                  <a:srgbClr val="F2A818"/>
                </a:solidFill>
              </a:rPr>
              <a:t>Вграден стил в HTML документа</a:t>
            </a:r>
            <a:endParaRPr sz="1900">
              <a:solidFill>
                <a:srgbClr val="F2A818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&lt;head&gt;</a:t>
            </a:r>
            <a:br>
              <a:rPr lang="en-US" sz="1900">
                <a:solidFill>
                  <a:schemeClr val="dk2"/>
                </a:solidFill>
              </a:rPr>
            </a:br>
            <a:r>
              <a:rPr lang="en-US" sz="1900">
                <a:solidFill>
                  <a:schemeClr val="dk2"/>
                </a:solidFill>
              </a:rPr>
              <a:t>      </a:t>
            </a:r>
            <a:r>
              <a:rPr lang="en-US" sz="1900">
                <a:solidFill>
                  <a:srgbClr val="F2A818"/>
                </a:solidFill>
              </a:rPr>
              <a:t>&lt;style&gt;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rgbClr val="F2A818"/>
                </a:solidFill>
              </a:rPr>
              <a:t>	h1 {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rgbClr val="F2A818"/>
                </a:solidFill>
              </a:rPr>
              <a:t>   	      color: maroon;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rgbClr val="F2A818"/>
                </a:solidFill>
              </a:rPr>
              <a:t>    	      margin-left: 40px;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rgbClr val="F2A818"/>
                </a:solidFill>
              </a:rPr>
              <a:t>	     } 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rgbClr val="F2A818"/>
                </a:solidFill>
              </a:rPr>
              <a:t>       &lt;/style&gt;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chemeClr val="dk2"/>
                </a:solidFill>
              </a:rPr>
              <a:t>&lt;/head&gt;</a:t>
            </a:r>
            <a:endParaRPr sz="1900">
              <a:solidFill>
                <a:schemeClr val="dk2"/>
              </a:solidFill>
            </a:endParaRPr>
          </a:p>
          <a:p>
            <a:pPr marL="889199" lvl="0" indent="252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900" b="1">
                <a:solidFill>
                  <a:srgbClr val="F2A818"/>
                </a:solidFill>
              </a:rPr>
              <a:t>Не се препоръчва!!!</a:t>
            </a:r>
            <a:endParaRPr sz="1900" b="1">
              <a:solidFill>
                <a:srgbClr val="F2A818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труден за управляване при големи проекти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втори по приоритет - презаписва правилата зададени в </a:t>
            </a:r>
            <a:r>
              <a:rPr lang="en-US" sz="1900" b="1">
                <a:solidFill>
                  <a:schemeClr val="dk1"/>
                </a:solidFill>
              </a:rPr>
              <a:t>.css файл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inline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&lt;h1 style="</a:t>
            </a:r>
            <a:r>
              <a:rPr lang="en-US" sz="1900" b="1">
                <a:solidFill>
                  <a:schemeClr val="lt1"/>
                </a:solidFill>
              </a:rPr>
              <a:t>color:blue;margin-left:30px;</a:t>
            </a:r>
            <a:r>
              <a:rPr lang="en-US" sz="1900">
                <a:solidFill>
                  <a:schemeClr val="dk2"/>
                </a:solidFill>
              </a:rPr>
              <a:t>"&gt;</a:t>
            </a:r>
            <a:endParaRPr sz="1900">
              <a:solidFill>
                <a:schemeClr val="dk2"/>
              </a:solidFill>
            </a:endParaRPr>
          </a:p>
          <a:p>
            <a:pPr marL="107999" lvl="0" indent="3492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This is a heading!</a:t>
            </a:r>
            <a:endParaRPr sz="19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&lt;/h1&gt;</a:t>
            </a:r>
            <a:endParaRPr sz="19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endParaRPr sz="19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Не се препоръчва, освен в случаите, когато се задава размер на снимка -</a:t>
            </a:r>
            <a:endParaRPr sz="19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&lt;img src=“picture.png” alt=“picture” </a:t>
            </a:r>
            <a:r>
              <a:rPr lang="en-US" sz="1900" b="1">
                <a:solidFill>
                  <a:schemeClr val="lt1"/>
                </a:solidFill>
              </a:rPr>
              <a:t>width=“100”</a:t>
            </a:r>
            <a:r>
              <a:rPr lang="en-US" sz="1900">
                <a:solidFill>
                  <a:schemeClr val="dk2"/>
                </a:solidFill>
              </a:rPr>
              <a:t>&gt;</a:t>
            </a:r>
            <a:endParaRPr sz="19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Arial"/>
              <a:buNone/>
            </a:pPr>
            <a:r>
              <a:rPr lang="en-US" sz="1900">
                <a:solidFill>
                  <a:schemeClr val="dk2"/>
                </a:solidFill>
              </a:rPr>
              <a:t>Браузърът заделя място за снимката и така при зареждане на страницата, текста не “подскача” при зареждане на снимките /снимките винаги се зареждат по-бавно от текста/.</a:t>
            </a:r>
            <a:endParaRPr sz="19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1900">
              <a:solidFill>
                <a:schemeClr val="dk2"/>
              </a:solidFill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inline CSS</a:t>
            </a:r>
            <a:endParaRPr/>
          </a:p>
        </p:txBody>
      </p:sp>
      <p:sp>
        <p:nvSpPr>
          <p:cNvPr id="313" name="Google Shape;313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1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правило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селектори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Добавяне на CSS - варианти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Стилизиране на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текстове,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Граници,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Фонове,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Варианти за задаване на цвят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box-model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ts val="3398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None/>
            </a:pP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07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"/>
              <a:buFont typeface="Arial"/>
              <a:buNone/>
            </a:pPr>
            <a:r>
              <a:rPr lang="en-US" sz="3000" b="1">
                <a:solidFill>
                  <a:srgbClr val="F2A818"/>
                </a:solidFill>
              </a:rPr>
              <a:t>Външен </a:t>
            </a:r>
            <a:r>
              <a:rPr lang="en-US" sz="3000" b="1">
                <a:solidFill>
                  <a:schemeClr val="dk2"/>
                </a:solidFill>
              </a:rPr>
              <a:t>.css</a:t>
            </a:r>
            <a:r>
              <a:rPr lang="en-US" sz="3000" b="1">
                <a:solidFill>
                  <a:srgbClr val="F2A818"/>
                </a:solidFill>
              </a:rPr>
              <a:t> файл.</a:t>
            </a:r>
            <a:endParaRPr sz="3000" b="1">
              <a:solidFill>
                <a:srgbClr val="F2A818"/>
              </a:solidFill>
            </a:endParaRPr>
          </a:p>
          <a:p>
            <a:pPr marL="457200" lvl="0" indent="-40005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3F3F3F"/>
              </a:buClr>
              <a:buSzPts val="2700"/>
              <a:buChar char="-"/>
            </a:pPr>
            <a:r>
              <a:rPr lang="en-US" sz="1900">
                <a:solidFill>
                  <a:srgbClr val="3F3F3F"/>
                </a:solidFill>
              </a:rPr>
              <a:t>Стиловите правила на сравнително голям проект, могат да бъдат обединени в един файл. </a:t>
            </a:r>
            <a:endParaRPr sz="1900">
              <a:solidFill>
                <a:srgbClr val="3F3F3F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900"/>
              <a:buChar char="-"/>
            </a:pPr>
            <a:r>
              <a:rPr lang="en-US" sz="1900">
                <a:solidFill>
                  <a:srgbClr val="3F3F3F"/>
                </a:solidFill>
              </a:rPr>
              <a:t>Така може да променяме външния вид на целия уебсайт чрез промени само в един единствен файл.</a:t>
            </a:r>
            <a:endParaRPr sz="1900">
              <a:solidFill>
                <a:srgbClr val="000000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3F3F3F"/>
              </a:buClr>
              <a:buSzPts val="720"/>
              <a:buFont typeface="Arial"/>
              <a:buNone/>
            </a:pPr>
            <a:r>
              <a:rPr lang="en-US" sz="1900">
                <a:solidFill>
                  <a:srgbClr val="3F3F3F"/>
                </a:solidFill>
              </a:rPr>
              <a:t>	</a:t>
            </a:r>
            <a:endParaRPr sz="1900">
              <a:solidFill>
                <a:srgbClr val="3F3F3F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3F3F3F"/>
              </a:buClr>
              <a:buSzPts val="720"/>
              <a:buFont typeface="Arial"/>
              <a:buNone/>
            </a:pPr>
            <a:r>
              <a:rPr lang="en-US" sz="1900">
                <a:solidFill>
                  <a:srgbClr val="3F3F3F"/>
                </a:solidFill>
              </a:rPr>
              <a:t>Всяка страница на уебсайта трябва да има </a:t>
            </a:r>
            <a:r>
              <a:rPr lang="en-US" sz="1900" b="1">
                <a:solidFill>
                  <a:srgbClr val="3F3F3F"/>
                </a:solidFill>
              </a:rPr>
              <a:t>добавена връзка</a:t>
            </a:r>
            <a:r>
              <a:rPr lang="en-US" sz="1900">
                <a:solidFill>
                  <a:srgbClr val="3F3F3F"/>
                </a:solidFill>
              </a:rPr>
              <a:t> към </a:t>
            </a:r>
            <a:r>
              <a:rPr lang="en-US" sz="1900" b="1">
                <a:solidFill>
                  <a:srgbClr val="F2A818"/>
                </a:solidFill>
              </a:rPr>
              <a:t>.css</a:t>
            </a:r>
            <a:r>
              <a:rPr lang="en-US" sz="1900">
                <a:solidFill>
                  <a:srgbClr val="3F3F3F"/>
                </a:solidFill>
              </a:rPr>
              <a:t> файла</a:t>
            </a:r>
            <a:endParaRPr sz="1900">
              <a:solidFill>
                <a:srgbClr val="000000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3F3F3F"/>
              </a:buClr>
              <a:buSzPts val="720"/>
              <a:buFont typeface="Arial"/>
              <a:buNone/>
            </a:pPr>
            <a:r>
              <a:rPr lang="en-US" sz="1900">
                <a:solidFill>
                  <a:srgbClr val="3F3F3F"/>
                </a:solidFill>
              </a:rPr>
              <a:t>	</a:t>
            </a:r>
            <a:r>
              <a:rPr lang="en-US" sz="1900">
                <a:solidFill>
                  <a:schemeClr val="dk2"/>
                </a:solidFill>
              </a:rPr>
              <a:t> &lt;head&gt;</a:t>
            </a:r>
            <a:br>
              <a:rPr lang="en-US" sz="1900">
                <a:solidFill>
                  <a:schemeClr val="dk2"/>
                </a:solidFill>
              </a:rPr>
            </a:br>
            <a:r>
              <a:rPr lang="en-US" sz="1900">
                <a:solidFill>
                  <a:schemeClr val="dk2"/>
                </a:solidFill>
              </a:rPr>
              <a:t>	          </a:t>
            </a:r>
            <a:r>
              <a:rPr lang="en-US" sz="1900">
                <a:solidFill>
                  <a:schemeClr val="lt1"/>
                </a:solidFill>
              </a:rPr>
              <a:t>&lt;link</a:t>
            </a:r>
            <a:r>
              <a:rPr lang="en-US" sz="1900">
                <a:solidFill>
                  <a:srgbClr val="F2A818"/>
                </a:solidFill>
              </a:rPr>
              <a:t> rel="stylesheet" type="text/css" href="mystyle.css"&gt;</a:t>
            </a:r>
            <a:br>
              <a:rPr lang="en-US" sz="1900">
                <a:solidFill>
                  <a:srgbClr val="F2A818"/>
                </a:solidFill>
              </a:rPr>
            </a:br>
            <a:r>
              <a:rPr lang="en-US" sz="1900">
                <a:solidFill>
                  <a:schemeClr val="dk2"/>
                </a:solidFill>
              </a:rPr>
              <a:t>	&lt;/head&gt;</a:t>
            </a:r>
            <a:endParaRPr sz="19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3F3F3F"/>
              </a:buClr>
              <a:buSzPts val="720"/>
              <a:buFont typeface="Arial"/>
              <a:buNone/>
            </a:pPr>
            <a:r>
              <a:rPr lang="en-US" sz="1900">
                <a:solidFill>
                  <a:srgbClr val="3F3F3F"/>
                </a:solidFill>
              </a:rPr>
              <a:t>	</a:t>
            </a:r>
            <a:endParaRPr sz="1900">
              <a:solidFill>
                <a:srgbClr val="000000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FF0000"/>
              </a:buClr>
              <a:buSzPts val="720"/>
              <a:buFont typeface="Arial"/>
              <a:buNone/>
            </a:pPr>
            <a:r>
              <a:rPr lang="en-US" sz="1900">
                <a:solidFill>
                  <a:srgbClr val="F2A818"/>
                </a:solidFill>
              </a:rPr>
              <a:t>href=“…”</a:t>
            </a:r>
            <a:r>
              <a:rPr lang="en-US" sz="1900">
                <a:solidFill>
                  <a:srgbClr val="3F3F3F"/>
                </a:solidFill>
              </a:rPr>
              <a:t>	</a:t>
            </a:r>
            <a:r>
              <a:rPr lang="en-US" sz="1900">
                <a:solidFill>
                  <a:schemeClr val="dk2"/>
                </a:solidFill>
              </a:rPr>
              <a:t>- посочва пътя към </a:t>
            </a:r>
            <a:r>
              <a:rPr lang="en-US" sz="1900" b="1">
                <a:solidFill>
                  <a:srgbClr val="F2A818"/>
                </a:solidFill>
              </a:rPr>
              <a:t>.css</a:t>
            </a:r>
            <a:r>
              <a:rPr lang="en-US" sz="1900">
                <a:solidFill>
                  <a:srgbClr val="3F3F3F"/>
                </a:solidFill>
              </a:rPr>
              <a:t> файла</a:t>
            </a:r>
            <a:endParaRPr sz="1900">
              <a:solidFill>
                <a:schemeClr val="dk2"/>
              </a:solidFill>
            </a:endParaRPr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1900"/>
          </a:p>
        </p:txBody>
      </p:sp>
      <p:sp>
        <p:nvSpPr>
          <p:cNvPr id="319" name="Google Shape;319;p2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Добавяне на CSS</a:t>
            </a:r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31999" lvl="0" indent="-43199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●"/>
            </a:pPr>
            <a:r>
              <a:rPr lang="en-US" sz="3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http://www.w3schools.com/css/default.asp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lvl="0" indent="-43199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●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– tips and tricks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lvl="0" indent="-43199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●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Murach's HTML5 and CSS3 (Training &amp; Reference), 2015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FF0000"/>
              </a:buClr>
              <a:buSzPts val="720"/>
              <a:buNone/>
            </a:pP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43199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Допълнителни ресурси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36" name="Google Shape;336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37" name="Google Shape;337;p26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338" name="Google Shape;338;p26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810"/>
                <a:buFont typeface="Arial"/>
                <a:buNone/>
              </a:pPr>
              <a:r>
                <a:rPr lang="en-US" sz="2400" b="1" i="0" u="sng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Приоритет на стиловете</a:t>
              </a:r>
              <a:endParaRPr sz="24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07999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1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1999" marR="0" lvl="0" indent="-42496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Char char="-"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Браузър стиловете се</a:t>
              </a: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1999" marR="0" lvl="0" indent="-42496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Char char="-"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презаписват от външния файл, който се</a:t>
              </a: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1999" marR="0" lvl="0" indent="-42496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Char char="-"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презаписва от вътрешния стил, който се </a:t>
              </a: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1999" marR="0" lvl="0" indent="-42496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Char char="-"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презаписва от inline стила</a:t>
              </a: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1999" marR="0" lvl="0" indent="-42496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Char char="-"/>
              </a:pPr>
              <a:r>
                <a:rPr lang="en-US" sz="2400">
                  <a:solidFill>
                    <a:srgbClr val="FFFFFF"/>
                  </a:solidFill>
                </a:rPr>
                <a:t>който се презаписва от !important</a:t>
              </a:r>
              <a:endParaRPr sz="2400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35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/>
        </p:nvSpPr>
        <p:spPr>
          <a:xfrm>
            <a:off x="4459675" y="2150550"/>
            <a:ext cx="33099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СТИЛИЗИРАНЕ НА ТЕКСТ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d824e8bff_1_13"/>
          <p:cNvSpPr txBox="1"/>
          <p:nvPr/>
        </p:nvSpPr>
        <p:spPr>
          <a:xfrm>
            <a:off x="4459675" y="2150550"/>
            <a:ext cx="33099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!important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jeui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8" name="Google Shape;358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Стилизиране на текст</a:t>
            </a:r>
            <a:endParaRPr/>
          </a:p>
        </p:txBody>
      </p:sp>
      <p:sp>
        <p:nvSpPr>
          <p:cNvPr id="359" name="Google Shape;359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60" name="Google Shape;360;p28"/>
          <p:cNvSpPr txBox="1"/>
          <p:nvPr/>
        </p:nvSpPr>
        <p:spPr>
          <a:xfrm>
            <a:off x="914400" y="1496475"/>
            <a:ext cx="10363200" cy="48993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31999" marR="0" lvl="0" indent="-3925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– цвят на текста – като blue, </a:t>
            </a:r>
            <a:r>
              <a:rPr lang="en-US" sz="1800" b="1" i="0" u="sng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#000000(#000) </a:t>
            </a:r>
            <a:r>
              <a:rPr lang="en-US" sz="1800" b="0" i="0" u="sng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или RGB (num1, num2, num3)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17365D"/>
              </a:buClr>
              <a:buSzPts val="72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/sublime color picker – избирате цвета директно в програма/</a:t>
            </a:r>
            <a:endParaRPr sz="18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9257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– големина на шрифта – в px /засега/</a:t>
            </a:r>
            <a:endParaRPr sz="18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9257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– разделени със запетая имена на шрифтове.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17365D"/>
              </a:buClr>
              <a:buSzPts val="72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	- Например: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verdana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, и т.н.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17365D"/>
              </a:buClr>
              <a:buSzPts val="72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	- браузъра зарежда първия наличен шрифт.</a:t>
            </a:r>
            <a:endParaRPr sz="18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9257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Винаги трябва да има поне един по-общ шрифт като например – sans-serif</a:t>
            </a:r>
            <a:endParaRPr sz="1800" b="0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92579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- normal,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bold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bolder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lighter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или число [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17365D"/>
                </a:solidFill>
                <a:latin typeface="Consolas"/>
                <a:ea typeface="Consolas"/>
                <a:cs typeface="Consolas"/>
                <a:sym typeface="Consolas"/>
              </a:rPr>
              <a:t>900</a:t>
            </a:r>
            <a:r>
              <a:rPr lang="en-US" sz="1800" b="0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] /не винаги има разлика в начина, по който изглеждат буквите при различните числа/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jeui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6" name="Google Shape;36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Стилизиране на текст</a:t>
            </a:r>
            <a:endParaRPr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8" name="Google Shape;368;p29"/>
          <p:cNvSpPr txBox="1"/>
          <p:nvPr/>
        </p:nvSpPr>
        <p:spPr>
          <a:xfrm>
            <a:off x="914400" y="1496475"/>
            <a:ext cx="10363200" cy="48993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31999" marR="0" lvl="0" indent="-3982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 – 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normal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italic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oblique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98294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F243E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underline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line-trough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overline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blink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/най-честа употреба за стилизиране на &lt;a&gt;/</a:t>
            </a:r>
            <a:endParaRPr sz="1800" b="0" i="0" u="none" strike="noStrike" cap="none">
              <a:solidFill>
                <a:srgbClr val="0F24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31999" marR="0" lvl="0" indent="-398294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F243E"/>
              </a:buClr>
              <a:buSzPts val="1800"/>
              <a:buFont typeface="Noto Sans Symbols"/>
              <a:buChar char="●"/>
            </a:pPr>
            <a:r>
              <a:rPr lang="en-US" sz="18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 –  дефинира разположението на текста или друго съдържание -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-US" sz="18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>
                <a:solidFill>
                  <a:srgbClr val="0F243E"/>
                </a:solidFill>
                <a:latin typeface="Consolas"/>
                <a:ea typeface="Consolas"/>
                <a:cs typeface="Consolas"/>
                <a:sym typeface="Consolas"/>
              </a:rPr>
              <a:t>justify</a:t>
            </a:r>
            <a:endParaRPr sz="1800" b="0" i="0" u="none" strike="noStrike" cap="none">
              <a:solidFill>
                <a:srgbClr val="0F24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 txBox="1"/>
          <p:nvPr/>
        </p:nvSpPr>
        <p:spPr>
          <a:xfrm>
            <a:off x="4459675" y="2150550"/>
            <a:ext cx="33399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border &amp; 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jeui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381" name="Google Shape;381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82" name="Google Shape;382;p31"/>
          <p:cNvSpPr txBox="1"/>
          <p:nvPr/>
        </p:nvSpPr>
        <p:spPr>
          <a:xfrm>
            <a:off x="914400" y="1496475"/>
            <a:ext cx="10363200" cy="43560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Цвят за фон</a:t>
            </a:r>
            <a:endParaRPr sz="22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body {</a:t>
            </a:r>
            <a:b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lang="en-US" sz="22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#000;</a:t>
            </a:r>
            <a:b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22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200" i="0" u="sng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Изображение за фон</a:t>
            </a: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– разгледайте самостоятелно</a:t>
            </a:r>
            <a:endParaRPr sz="2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body {</a:t>
            </a:r>
            <a:b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lang="en-US" sz="2200" b="1" i="0" u="none" strike="noStrike" cap="non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 url("paper.gif");</a:t>
            </a:r>
            <a:b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border</a:t>
            </a:r>
            <a:endParaRPr/>
          </a:p>
        </p:txBody>
      </p:sp>
      <p:sp>
        <p:nvSpPr>
          <p:cNvPr id="388" name="Google Shape;388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89" name="Google Shape;389;p32"/>
          <p:cNvSpPr txBox="1"/>
          <p:nvPr/>
        </p:nvSpPr>
        <p:spPr>
          <a:xfrm>
            <a:off x="914400" y="1522021"/>
            <a:ext cx="10363200" cy="21837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w3s borders info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border-style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вида на линията, която ще очертае границата, solid – най-често използваната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border-width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ширината на линията в рх /засега/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border-color</a:t>
            </a:r>
            <a:endParaRPr sz="1400" b="1" i="0" u="none" strike="noStrike" cap="none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Описваме всичките свойства на един ред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 всяко свойство отделно – според ситуацията</a:t>
            </a: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914400" y="4082425"/>
            <a:ext cx="4347900" cy="25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p.one {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99" marR="0" lvl="0" indent="34919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border-style:</a:t>
            </a: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solid;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99" marR="0" lvl="0" indent="34919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border-width:</a:t>
            </a: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1px;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99" marR="0" lvl="0" indent="349199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border-color:</a:t>
            </a: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#fff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4519150" y="5170675"/>
            <a:ext cx="15771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A872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7412700" y="4766725"/>
            <a:ext cx="38649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p.one {</a:t>
            </a:r>
            <a:endParaRPr sz="2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1" i="0" u="none" strike="noStrike" cap="non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border: </a:t>
            </a: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1px solid #fff</a:t>
            </a:r>
            <a:endParaRPr sz="2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/>
        </p:nvSpPr>
        <p:spPr>
          <a:xfrm>
            <a:off x="4411200" y="2219275"/>
            <a:ext cx="33696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border</a:t>
            </a:r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914400" y="1522023"/>
            <a:ext cx="10363200" cy="882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четирите страни на рамката около елемента, могат да бъдат стилизирани различно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31999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4549" y="3045700"/>
            <a:ext cx="5439534" cy="188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d824e8bff_1_18"/>
          <p:cNvSpPr txBox="1"/>
          <p:nvPr/>
        </p:nvSpPr>
        <p:spPr>
          <a:xfrm>
            <a:off x="4411200" y="1907200"/>
            <a:ext cx="3369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box-model</a:t>
            </a: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d824e8bff_1_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CSS box-model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3" name="Google Shape;413;gad824e8bff_1_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4" name="Google Shape;414;gad824e8bff_1_24"/>
          <p:cNvSpPr txBox="1"/>
          <p:nvPr/>
        </p:nvSpPr>
        <p:spPr>
          <a:xfrm>
            <a:off x="306475" y="1916675"/>
            <a:ext cx="3276300" cy="2312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 &lt;p&gt;Text&lt;/p&gt;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&lt;/div&gt;  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sz="24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&lt;p&gt;Text&lt;/p&gt;</a:t>
            </a:r>
            <a:endParaRPr sz="240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&lt;/div&gt;  </a:t>
            </a:r>
            <a:r>
              <a:rPr lang="en-US" sz="240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240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ad824e8bff_1_24"/>
          <p:cNvSpPr txBox="1"/>
          <p:nvPr/>
        </p:nvSpPr>
        <p:spPr>
          <a:xfrm>
            <a:off x="4137000" y="1727400"/>
            <a:ext cx="3545700" cy="5130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 {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margin: 10px;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border: 5px solid #0E0EF5;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background-color: #22E513;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padding: 50px;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 {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background-color: #E0FB2B;    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height: 100px;    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80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ad824e8bff_1_24"/>
          <p:cNvSpPr txBox="1"/>
          <p:nvPr/>
        </p:nvSpPr>
        <p:spPr>
          <a:xfrm>
            <a:off x="306600" y="1423625"/>
            <a:ext cx="3276300" cy="492900"/>
          </a:xfrm>
          <a:prstGeom prst="rect">
            <a:avLst/>
          </a:prstGeom>
          <a:solidFill>
            <a:srgbClr val="ACB4C3">
              <a:alpha val="49410"/>
            </a:srgbClr>
          </a:solidFill>
          <a:ln w="12700" cap="flat" cmpd="sng">
            <a:solidFill>
              <a:srgbClr val="6774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rgbClr val="474A8A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ad824e8bff_1_24"/>
          <p:cNvSpPr txBox="1"/>
          <p:nvPr/>
        </p:nvSpPr>
        <p:spPr>
          <a:xfrm>
            <a:off x="4137000" y="1140000"/>
            <a:ext cx="35457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w="12700" cap="flat" cmpd="sng">
            <a:solidFill>
              <a:srgbClr val="6774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 i="0" u="none" strike="noStrike" cap="none">
                <a:solidFill>
                  <a:srgbClr val="474A8A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ad824e8bff_1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3100" y="2259972"/>
            <a:ext cx="3545700" cy="244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d824e8bff_1_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CSS box-model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4" name="Google Shape;424;gad824e8bff_1_3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25" name="Google Shape;425;gad824e8bff_1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925" y="1617525"/>
            <a:ext cx="104870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d824e8bff_1_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box-model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gad824e8bff_1_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 b="1">
                <a:solidFill>
                  <a:schemeClr val="dk2"/>
                </a:solidFill>
              </a:rPr>
              <a:t>Когато блоков елемент няма зададени </a:t>
            </a:r>
            <a:endParaRPr sz="2300" b="1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 b="1">
                <a:solidFill>
                  <a:schemeClr val="dk2"/>
                </a:solidFill>
              </a:rPr>
              <a:t>width и height </a:t>
            </a:r>
            <a:endParaRPr sz="2300" b="1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заема място =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размер на съдържанието му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+ padding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+ border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+ margin</a:t>
            </a: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	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433" name="Google Shape;433;gad824e8bff_1_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434" name="Google Shape;434;gad824e8bff_1_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d824e8bff_1_2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box-model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gad824e8bff_1_2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 b="1">
                <a:solidFill>
                  <a:schemeClr val="dk2"/>
                </a:solidFill>
              </a:rPr>
              <a:t>Инлайн елемент</a:t>
            </a:r>
            <a:r>
              <a:rPr lang="en-US" sz="2300">
                <a:solidFill>
                  <a:schemeClr val="dk2"/>
                </a:solidFill>
              </a:rPr>
              <a:t> -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трябва да промените поведението му с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 b="1">
                <a:solidFill>
                  <a:schemeClr val="dk2"/>
                </a:solidFill>
              </a:rPr>
              <a:t>display: inline-block</a:t>
            </a:r>
            <a:r>
              <a:rPr lang="en-US" sz="2300">
                <a:solidFill>
                  <a:schemeClr val="dk2"/>
                </a:solidFill>
              </a:rPr>
              <a:t> или 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 b="1">
                <a:solidFill>
                  <a:schemeClr val="dk2"/>
                </a:solidFill>
              </a:rPr>
              <a:t>display: block</a:t>
            </a:r>
            <a:endParaRPr sz="23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chemeClr val="dk2"/>
                </a:solidFill>
              </a:rPr>
              <a:t>за да управлявате мястото, което ще заема според </a:t>
            </a:r>
            <a:r>
              <a:rPr lang="en-US" sz="2300" b="1">
                <a:solidFill>
                  <a:schemeClr val="dk2"/>
                </a:solidFill>
              </a:rPr>
              <a:t>box-model</a:t>
            </a:r>
            <a:r>
              <a:rPr lang="en-US" sz="2300">
                <a:solidFill>
                  <a:schemeClr val="dk2"/>
                </a:solidFill>
              </a:rPr>
              <a:t>	</a:t>
            </a:r>
            <a:endParaRPr sz="23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endParaRPr sz="2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442" name="Google Shape;442;gad824e8bff_1_2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443" name="Google Shape;443;gad824e8bff_1_2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d824e8bff_1_48"/>
          <p:cNvSpPr txBox="1"/>
          <p:nvPr/>
        </p:nvSpPr>
        <p:spPr>
          <a:xfrm>
            <a:off x="4411200" y="2212000"/>
            <a:ext cx="33696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d824e8bff_1_5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gad824e8bff_1_5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2"/>
                </a:solidFill>
              </a:rPr>
              <a:t>Променяме поведението на елементите -</a:t>
            </a:r>
            <a:endParaRPr sz="20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lt1"/>
                </a:solidFill>
              </a:rPr>
              <a:t>display: inline </a:t>
            </a:r>
            <a:r>
              <a:rPr lang="en-US" sz="2000">
                <a:solidFill>
                  <a:schemeClr val="dk2"/>
                </a:solidFill>
              </a:rPr>
              <a:t>блоковите елементи стават инлайн</a:t>
            </a:r>
            <a:endParaRPr sz="2000">
              <a:solidFill>
                <a:schemeClr val="dk2"/>
              </a:solidFill>
            </a:endParaRPr>
          </a:p>
          <a:p>
            <a:pPr marL="1828800" lvl="0" indent="45720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2"/>
                </a:solidFill>
              </a:rPr>
              <a:t>елементи</a:t>
            </a:r>
            <a:endParaRPr sz="20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lt1"/>
                </a:solidFill>
              </a:rPr>
              <a:t>display: block </a:t>
            </a:r>
            <a:r>
              <a:rPr lang="en-US" sz="2000">
                <a:solidFill>
                  <a:schemeClr val="dk2"/>
                </a:solidFill>
              </a:rPr>
              <a:t>инлайн елементите стават блокови</a:t>
            </a:r>
            <a:endParaRPr sz="20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lt1"/>
                </a:solidFill>
              </a:rPr>
              <a:t>display: inline-block</a:t>
            </a:r>
            <a:endParaRPr sz="20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dk2"/>
                </a:solidFill>
              </a:rPr>
              <a:t>елементите са инлайн /редят се един до друг, ако има място и блокови /управлявате размера им чрез width/height, padding/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458" name="Google Shape;458;gad824e8bff_1_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display</a:t>
            </a:r>
            <a:endParaRPr/>
          </a:p>
        </p:txBody>
      </p:sp>
      <p:sp>
        <p:nvSpPr>
          <p:cNvPr id="459" name="Google Shape;459;gad824e8bff_1_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d824e8bff_1_6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gad824e8bff_1_6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chemeClr val="dk2"/>
                </a:solidFill>
              </a:rPr>
              <a:t>Променяме поведението на елементите -</a:t>
            </a:r>
            <a:endParaRPr sz="21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100" b="1">
                <a:solidFill>
                  <a:schemeClr val="lt1"/>
                </a:solidFill>
              </a:rPr>
              <a:t>display: hidden </a:t>
            </a:r>
            <a:r>
              <a:rPr lang="en-US" sz="2100">
                <a:solidFill>
                  <a:schemeClr val="dk2"/>
                </a:solidFill>
              </a:rPr>
              <a:t>елементът се скрива, но мястото му не се освобождава</a:t>
            </a:r>
            <a:endParaRPr sz="21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100" b="1">
                <a:solidFill>
                  <a:schemeClr val="lt1"/>
                </a:solidFill>
              </a:rPr>
              <a:t>display: none  </a:t>
            </a:r>
            <a:r>
              <a:rPr lang="en-US" sz="2100">
                <a:solidFill>
                  <a:schemeClr val="dk2"/>
                </a:solidFill>
              </a:rPr>
              <a:t>елементът се скрива и мястото му се заема от следващите елементи</a:t>
            </a:r>
            <a:endParaRPr sz="21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rgbClr val="F2A818"/>
                </a:solidFill>
              </a:rPr>
              <a:t>с display: block/inline или inline-block/ </a:t>
            </a:r>
            <a:r>
              <a:rPr lang="en-US" sz="2100">
                <a:solidFill>
                  <a:schemeClr val="dk2"/>
                </a:solidFill>
              </a:rPr>
              <a:t>възстановявате елемента - той се вижда отново в страницата/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chemeClr val="dk2"/>
                </a:solidFill>
              </a:rPr>
              <a:t>	</a:t>
            </a:r>
            <a:endParaRPr sz="21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467" name="Google Shape;467;gad824e8bff_1_6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display</a:t>
            </a:r>
            <a:endParaRPr/>
          </a:p>
        </p:txBody>
      </p:sp>
      <p:sp>
        <p:nvSpPr>
          <p:cNvPr id="468" name="Google Shape;468;gad824e8bff_1_6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d824e8bff_1_70"/>
          <p:cNvSpPr txBox="1"/>
          <p:nvPr/>
        </p:nvSpPr>
        <p:spPr>
          <a:xfrm>
            <a:off x="4411200" y="2212000"/>
            <a:ext cx="33696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4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</a:rPr>
              <a:t>Задаваме </a:t>
            </a:r>
            <a:endParaRPr sz="1400">
              <a:solidFill>
                <a:schemeClr val="dk2"/>
              </a:solidFill>
            </a:endParaRPr>
          </a:p>
          <a:p>
            <a:pPr marL="864000" lvl="1" indent="-323998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810"/>
              <a:buChar char="-"/>
            </a:pPr>
            <a:r>
              <a:rPr lang="en-US" sz="1800">
                <a:solidFill>
                  <a:schemeClr val="dk2"/>
                </a:solidFill>
              </a:rPr>
              <a:t>големина, </a:t>
            </a:r>
            <a:endParaRPr sz="1400">
              <a:solidFill>
                <a:schemeClr val="dk2"/>
              </a:solidFill>
            </a:endParaRPr>
          </a:p>
          <a:p>
            <a:pPr marL="864000" lvl="1" indent="-323998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810"/>
              <a:buChar char="-"/>
            </a:pPr>
            <a:r>
              <a:rPr lang="en-US" sz="1800">
                <a:solidFill>
                  <a:schemeClr val="dk2"/>
                </a:solidFill>
              </a:rPr>
              <a:t>разстояния, </a:t>
            </a:r>
            <a:endParaRPr sz="1400">
              <a:solidFill>
                <a:schemeClr val="dk2"/>
              </a:solidFill>
            </a:endParaRPr>
          </a:p>
          <a:p>
            <a:pPr marL="864000" lvl="1" indent="-323998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810"/>
              <a:buChar char="-"/>
            </a:pPr>
            <a:r>
              <a:rPr lang="en-US" sz="1800">
                <a:solidFill>
                  <a:schemeClr val="dk2"/>
                </a:solidFill>
              </a:rPr>
              <a:t>шрифтове, </a:t>
            </a:r>
            <a:endParaRPr sz="1400">
              <a:solidFill>
                <a:schemeClr val="dk2"/>
              </a:solidFill>
            </a:endParaRPr>
          </a:p>
          <a:p>
            <a:pPr marL="864000" lvl="1" indent="-323998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810"/>
              <a:buChar char="-"/>
            </a:pPr>
            <a:r>
              <a:rPr lang="en-US" sz="1800">
                <a:solidFill>
                  <a:schemeClr val="dk2"/>
                </a:solidFill>
              </a:rPr>
              <a:t>цветове, </a:t>
            </a:r>
            <a:endParaRPr sz="1400">
              <a:solidFill>
                <a:schemeClr val="dk2"/>
              </a:solidFill>
            </a:endParaRPr>
          </a:p>
          <a:p>
            <a:pPr marL="864000" lvl="1" indent="-323998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810"/>
              <a:buChar char="-"/>
            </a:pPr>
            <a:r>
              <a:rPr lang="en-US" sz="1800">
                <a:solidFill>
                  <a:schemeClr val="dk2"/>
                </a:solidFill>
              </a:rPr>
              <a:t>разположение HTML на елементите…</a:t>
            </a:r>
            <a:endParaRPr sz="1400">
              <a:solidFill>
                <a:schemeClr val="dk2"/>
              </a:solidFill>
            </a:endParaRPr>
          </a:p>
          <a:p>
            <a:pPr marL="54000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SzPts val="1800"/>
              <a:buNone/>
            </a:pPr>
            <a:r>
              <a:rPr lang="en-US" sz="2200" b="1" i="1" u="sng">
                <a:solidFill>
                  <a:srgbClr val="F2A818"/>
                </a:solidFill>
              </a:rPr>
              <a:t>Създаден е за да раздели презентирането от съдържанието.</a:t>
            </a:r>
            <a:endParaRPr sz="2200" b="1" i="1" u="sng">
              <a:solidFill>
                <a:srgbClr val="F2A818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</a:endParaRPr>
          </a:p>
          <a:p>
            <a:pPr marL="107999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</a:rPr>
              <a:t>Заради CSS, всички HTML тагове и атрибути, свързани с презентиране са забранени за използване - font, center, etc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824e8bff_1_7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gad824e8bff_1_7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Елементите се редят отляво надясно и отгоре надолу, по реда, на записване в html документа.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position: static 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Позиция по подразбиране на всеки елемент.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400"/>
          </a:p>
        </p:txBody>
      </p:sp>
      <p:sp>
        <p:nvSpPr>
          <p:cNvPr id="483" name="Google Shape;483;gad824e8bff_1_7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484" name="Google Shape;484;gad824e8bff_1_7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d824e8bff_1_8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relative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gad824e8bff_1_8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position: relative;</a:t>
            </a: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top: 10px;</a:t>
            </a: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left: 20px; </a:t>
            </a: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Eлементът е изместен спрямо позицията си по подразбиране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Когато имате няколко елемента е рисковано да ги позиционирате с </a:t>
            </a:r>
            <a:r>
              <a:rPr lang="en-US" sz="1800" b="1">
                <a:solidFill>
                  <a:schemeClr val="lt1"/>
                </a:solidFill>
              </a:rPr>
              <a:t>position: relative; </a:t>
            </a:r>
            <a:r>
              <a:rPr lang="en-US" sz="1800">
                <a:solidFill>
                  <a:schemeClr val="dk2"/>
                </a:solidFill>
              </a:rPr>
              <a:t>точно.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dk2"/>
                </a:solidFill>
              </a:rPr>
              <a:t>Нямате контрол върху поведението им.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92" name="Google Shape;492;gad824e8bff_1_8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493" name="Google Shape;493;gad824e8bff_1_8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d824e8bff_1_9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absolute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gad824e8bff_1_9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1">
                <a:solidFill>
                  <a:schemeClr val="lt1"/>
                </a:solidFill>
              </a:rPr>
              <a:t>position: absolute;</a:t>
            </a: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top: 10px;</a:t>
            </a: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lt1"/>
                </a:solidFill>
              </a:rPr>
              <a:t>left: 20px; </a:t>
            </a: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Eлементът е позициониран спрямо рамката на родителския си елемент.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За да работи коректно, родителския елемент трябва да има позициониране различно от </a:t>
            </a:r>
            <a:r>
              <a:rPr lang="en-US" sz="1800" u="sng">
                <a:solidFill>
                  <a:schemeClr val="dk1"/>
                </a:solidFill>
              </a:rPr>
              <a:t>static.</a:t>
            </a:r>
            <a:endParaRPr sz="1800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dk1"/>
                </a:solidFill>
              </a:rPr>
              <a:t>Не задавайте размери и координати с точност до пиксел. Оставяйте 2-5 пиксела свободни!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ad824e8bff_1_9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502" name="Google Shape;502;gad824e8bff_1_9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d824e8bff_1_10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fixed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ad824e8bff_1_10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b="1">
                <a:solidFill>
                  <a:schemeClr val="lt1"/>
                </a:solidFill>
              </a:rPr>
              <a:t>position: fixed;</a:t>
            </a:r>
            <a:endParaRPr sz="24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solidFill>
                  <a:schemeClr val="lt1"/>
                </a:solidFill>
              </a:rPr>
              <a:t>top: 10px;</a:t>
            </a:r>
            <a:endParaRPr sz="24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solidFill>
                  <a:schemeClr val="lt1"/>
                </a:solidFill>
              </a:rPr>
              <a:t>left: 20px; </a:t>
            </a:r>
            <a:endParaRPr sz="24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1"/>
                </a:solidFill>
              </a:rPr>
              <a:t>Eлементът е позициониран на определено място на екрана, което не се променя при скрол.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ad824e8bff_1_10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511" name="Google Shape;511;gad824e8bff_1_10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20" name="Google Shape;520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521" name="Google Shape;521;p35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522" name="Google Shape;522;p35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31999" marR="0" lvl="0" indent="-42496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"/>
                <a:buChar char="-"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При писане на style.css се стремим с минимално количество правила да обхванем максимално количество елементи.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* * * * *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-42496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"/>
                <a:buChar char="-"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	ако дадено правило се отнася за повече от един елемент избираме селектор, с който да обхванем максимален брой елементи.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* * * * *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-42496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"/>
                <a:buChar char="-"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	ако прилагаме правило към повече от един селектор – изброяваме селекторите със запетая и прилагаме правилото …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* * * * *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-42496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"/>
                <a:buChar char="-"/>
              </a:pPr>
              <a:r>
                <a:rPr lang="en-US" sz="160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	обединяваме всички правила, отнасящи се за даден селектор и ги изброяваме, по възможност, еднократно в {} , разделени с точка и запетая</a:t>
              </a:r>
              <a:endParaRPr sz="16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31999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5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45" name="Google Shape;545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 sz="3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31999" lvl="0" indent="-424964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2400"/>
              <a:buChar char="★"/>
            </a:pPr>
            <a:r>
              <a:rPr lang="en-US" sz="2400">
                <a:solidFill>
                  <a:schemeClr val="dk2"/>
                </a:solidFill>
              </a:rPr>
              <a:t>Със CSS може да предоставим и стилове </a:t>
            </a:r>
            <a:endParaRPr sz="2400">
              <a:solidFill>
                <a:schemeClr val="dk2"/>
              </a:solidFill>
            </a:endParaRPr>
          </a:p>
          <a:p>
            <a:pPr marL="864000" lvl="1" indent="-424963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за различна резолюция на екрана, </a:t>
            </a:r>
            <a:endParaRPr sz="2400">
              <a:solidFill>
                <a:schemeClr val="dk2"/>
              </a:solidFill>
            </a:endParaRPr>
          </a:p>
          <a:p>
            <a:pPr marL="864000" lvl="1" indent="-424963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en-US" sz="2400">
                <a:solidFill>
                  <a:schemeClr val="dk2"/>
                </a:solidFill>
              </a:rPr>
              <a:t>за различни среди за визуализация на уеб-страницита – </a:t>
            </a:r>
            <a:endParaRPr sz="2400">
              <a:solidFill>
                <a:schemeClr val="dk2"/>
              </a:solidFill>
            </a:endParaRPr>
          </a:p>
          <a:p>
            <a:pPr marL="1295999" lvl="2" indent="-354674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en-US" sz="2400">
                <a:solidFill>
                  <a:schemeClr val="dk2"/>
                </a:solidFill>
              </a:rPr>
              <a:t>екран, </a:t>
            </a:r>
            <a:endParaRPr sz="2400">
              <a:solidFill>
                <a:schemeClr val="dk2"/>
              </a:solidFill>
            </a:endParaRPr>
          </a:p>
          <a:p>
            <a:pPr marL="1295999" lvl="2" indent="-354674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en-US" sz="2400">
                <a:solidFill>
                  <a:schemeClr val="dk2"/>
                </a:solidFill>
              </a:rPr>
              <a:t>печат на принтер… </a:t>
            </a:r>
            <a:endParaRPr sz="2400">
              <a:solidFill>
                <a:schemeClr val="dk2"/>
              </a:solidFill>
            </a:endParaRPr>
          </a:p>
          <a:p>
            <a:pPr marL="1295999" lvl="2" indent="-354674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</a:pPr>
            <a:r>
              <a:rPr lang="en-US" sz="2400">
                <a:solidFill>
                  <a:schemeClr val="dk2"/>
                </a:solidFill>
              </a:rPr>
              <a:t>дори и за брайлов четец.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i="1">
                <a:solidFill>
                  <a:srgbClr val="F2A818"/>
                </a:solidFill>
              </a:rPr>
              <a:t>Важно</a:t>
            </a:r>
            <a:r>
              <a:rPr lang="en-US" sz="1900">
                <a:solidFill>
                  <a:schemeClr val="dk2"/>
                </a:solidFill>
              </a:rPr>
              <a:t> </a:t>
            </a:r>
            <a:r>
              <a:rPr lang="en-US" sz="1900" u="sng">
                <a:solidFill>
                  <a:schemeClr val="dk2"/>
                </a:solidFill>
              </a:rPr>
              <a:t>Child-елементите</a:t>
            </a:r>
            <a:r>
              <a:rPr lang="en-US" sz="1900">
                <a:solidFill>
                  <a:schemeClr val="dk2"/>
                </a:solidFill>
              </a:rPr>
              <a:t> наследяват почти всички стилови правила на </a:t>
            </a:r>
            <a:r>
              <a:rPr lang="en-US" sz="1900" u="sng">
                <a:solidFill>
                  <a:schemeClr val="dk2"/>
                </a:solidFill>
              </a:rPr>
              <a:t>родителските елементи</a:t>
            </a:r>
            <a:r>
              <a:rPr lang="en-US" sz="1900">
                <a:solidFill>
                  <a:schemeClr val="dk2"/>
                </a:solidFill>
              </a:rPr>
              <a:t>. Можем да зададем правила за конкретния/те child-елементи за да изменим родителските стилове.</a:t>
            </a:r>
            <a:r>
              <a:rPr lang="en-US" sz="1900">
                <a:solidFill>
                  <a:srgbClr val="000000"/>
                </a:solidFill>
              </a:rPr>
              <a:t/>
            </a:r>
            <a:br>
              <a:rPr lang="en-US" sz="1900">
                <a:solidFill>
                  <a:srgbClr val="000000"/>
                </a:solidFill>
              </a:rPr>
            </a:br>
            <a:endParaRPr sz="19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914400" y="2492550"/>
            <a:ext cx="10363200" cy="3904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FF0000"/>
              </a:buClr>
              <a:buSzPts val="72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Да</a:t>
            </a: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child-е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лементите наследяват стиловете на родителите си, </a:t>
            </a:r>
            <a:r>
              <a:rPr lang="en-US" sz="2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свързаните със оформлението на текст и списъци - 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FF0000"/>
              </a:buClr>
              <a:buSzPts val="720"/>
              <a:buFont typeface="Arial"/>
              <a:buNone/>
            </a:pPr>
            <a:r>
              <a:rPr lang="en-US" sz="2400" b="0" i="0" u="none" strike="noStrike" cap="none">
                <a:solidFill>
                  <a:srgbClr val="787CB5"/>
                </a:solidFill>
                <a:latin typeface="Roboto"/>
                <a:ea typeface="Roboto"/>
                <a:cs typeface="Roboto"/>
                <a:sym typeface="Roboto"/>
              </a:rPr>
              <a:t>Color, font, size, font-family, line-height, text-align, list-style, и др.</a:t>
            </a:r>
            <a:endParaRPr sz="2400" b="0" i="0" u="none" strike="noStrike" cap="none">
              <a:solidFill>
                <a:srgbClr val="787C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F2A818"/>
              </a:solidFill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child-елементите НЕ наследяват стиловете на родителите си, 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отнасящи се до Box-модела</a:t>
            </a:r>
            <a:r>
              <a:rPr lang="en-US" sz="2400">
                <a:solidFill>
                  <a:schemeClr val="dk2"/>
                </a:solidFill>
              </a:rPr>
              <a:t>, 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позициониране</a:t>
            </a:r>
            <a:r>
              <a:rPr lang="en-US" sz="2400">
                <a:solidFill>
                  <a:schemeClr val="dk2"/>
                </a:solidFill>
              </a:rPr>
              <a:t> и 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големина : 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431999" marR="0" lvl="0" indent="-43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CB5"/>
              </a:buClr>
              <a:buSzPts val="240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Width, height, border, margin, padding, position, float и др.</a:t>
            </a:r>
            <a:endParaRPr sz="2400" b="0" i="0" u="none" strike="noStrike" cap="none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43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CB5"/>
              </a:buClr>
              <a:buSzPts val="240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787CB5"/>
                </a:solidFill>
                <a:latin typeface="Arial"/>
                <a:ea typeface="Arial"/>
                <a:cs typeface="Arial"/>
                <a:sym typeface="Arial"/>
              </a:rPr>
              <a:t>&lt;a&gt; елементите не наследяват color и text-decoration</a:t>
            </a:r>
            <a:endParaRPr sz="2400" b="0" i="0" u="none" strike="noStrike" cap="none">
              <a:solidFill>
                <a:srgbClr val="787C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046400" y="166450"/>
            <a:ext cx="2269500" cy="1122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2196025" y="337450"/>
            <a:ext cx="1795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child-елементи - елементи, вложени в други елементи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2295775" y="503125"/>
            <a:ext cx="71823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i="1">
              <a:solidFill>
                <a:srgbClr val="F2A818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 i="1">
              <a:solidFill>
                <a:srgbClr val="F2A818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 i="1">
                <a:solidFill>
                  <a:srgbClr val="F2A818"/>
                </a:solidFill>
              </a:rPr>
              <a:t>Важно!!!</a:t>
            </a:r>
            <a:r>
              <a:rPr lang="en-US" sz="3000">
                <a:solidFill>
                  <a:schemeClr val="dk2"/>
                </a:solidFill>
              </a:rPr>
              <a:t> </a:t>
            </a:r>
            <a:r>
              <a:rPr lang="en-US" sz="30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style.css се чете отгоре надолу – всяко следващо правило презаписва предишното, ако се отнасят за един и същи елемент!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/>
            </a:r>
            <a:br>
              <a:rPr lang="en-US" sz="1800">
                <a:solidFill>
                  <a:srgbClr val="000000"/>
                </a:solidFill>
              </a:rPr>
            </a:br>
            <a:endParaRPr sz="18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97" name="Google Shape;197;p1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/>
        </p:nvSpPr>
        <p:spPr>
          <a:xfrm>
            <a:off x="4411200" y="2011150"/>
            <a:ext cx="33696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CSS ПРАВИЛО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Anatomy of a CSS rule</a:t>
            </a: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3" name="Google Shape;213;p13"/>
          <p:cNvSpPr/>
          <p:nvPr/>
        </p:nvSpPr>
        <p:spPr>
          <a:xfrm>
            <a:off x="3100350" y="2825574"/>
            <a:ext cx="5991300" cy="21198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8FB4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	color: #ccc;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	text-align: center</a:t>
            </a:r>
            <a:endParaRPr sz="2000" b="1" i="0" u="none" strike="noStrike" cap="none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2650875" y="1354200"/>
            <a:ext cx="2834400" cy="694800"/>
          </a:xfrm>
          <a:prstGeom prst="wedgeRoundRectCallout">
            <a:avLst>
              <a:gd name="adj1" fmla="val -20736"/>
              <a:gd name="adj2" fmla="val 15772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h1 - selector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326575" y="3604275"/>
            <a:ext cx="2599200" cy="1101000"/>
          </a:xfrm>
          <a:prstGeom prst="wedgeRoundRectCallout">
            <a:avLst>
              <a:gd name="adj1" fmla="val 80451"/>
              <a:gd name="adj2" fmla="val -58728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color -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property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6096000" y="2435825"/>
            <a:ext cx="4933800" cy="993300"/>
          </a:xfrm>
          <a:prstGeom prst="wedgeRoundRectCallout">
            <a:avLst>
              <a:gd name="adj1" fmla="val -64601"/>
              <a:gd name="adj2" fmla="val 46660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color: #ccc;</a:t>
            </a:r>
            <a:endParaRPr sz="2000"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declaration = property + value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5772825" y="4173075"/>
            <a:ext cx="1722600" cy="882600"/>
          </a:xfrm>
          <a:prstGeom prst="wedgeRoundRectCallout">
            <a:avLst>
              <a:gd name="adj1" fmla="val -44262"/>
              <a:gd name="adj2" fmla="val -8109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-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1520</Words>
  <Application>Microsoft Office PowerPoint</Application>
  <PresentationFormat>По избор</PresentationFormat>
  <Paragraphs>448</Paragraphs>
  <Slides>47</Slides>
  <Notes>47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47</vt:i4>
      </vt:variant>
    </vt:vector>
  </HeadingPairs>
  <TitlesOfParts>
    <vt:vector size="53" baseType="lpstr">
      <vt:lpstr>Arial</vt:lpstr>
      <vt:lpstr>Roboto</vt:lpstr>
      <vt:lpstr>Calibri</vt:lpstr>
      <vt:lpstr>Consolas</vt:lpstr>
      <vt:lpstr>Noto Sans Symbols</vt:lpstr>
      <vt:lpstr>1_SoftUni3_1</vt:lpstr>
      <vt:lpstr>HTML&amp;CSS 2</vt:lpstr>
      <vt:lpstr>Table of Contents</vt:lpstr>
      <vt:lpstr>Презентация на PowerPoint</vt:lpstr>
      <vt:lpstr>CSS</vt:lpstr>
      <vt:lpstr>CSS</vt:lpstr>
      <vt:lpstr>CSS</vt:lpstr>
      <vt:lpstr>CSS</vt:lpstr>
      <vt:lpstr>Презентация на PowerPoint</vt:lpstr>
      <vt:lpstr>Anatomy of a CSS rule</vt:lpstr>
      <vt:lpstr>Anatomy of a CSS rule</vt:lpstr>
      <vt:lpstr>Презентация на PowerPoint</vt:lpstr>
      <vt:lpstr>Selectors</vt:lpstr>
      <vt:lpstr>Selectors</vt:lpstr>
      <vt:lpstr>Selectors</vt:lpstr>
      <vt:lpstr>Selectors</vt:lpstr>
      <vt:lpstr>Selectors</vt:lpstr>
      <vt:lpstr>Презентация на PowerPoint</vt:lpstr>
      <vt:lpstr>Добавяне на CSS</vt:lpstr>
      <vt:lpstr>inline CSS</vt:lpstr>
      <vt:lpstr>Добавяне на CSS</vt:lpstr>
      <vt:lpstr>Допълнителни ресурси</vt:lpstr>
      <vt:lpstr>Summary</vt:lpstr>
      <vt:lpstr>Презентация на PowerPoint</vt:lpstr>
      <vt:lpstr>Презентация на PowerPoint</vt:lpstr>
      <vt:lpstr>Стилизиране на текст</vt:lpstr>
      <vt:lpstr>Стилизиране на текст</vt:lpstr>
      <vt:lpstr>Презентация на PowerPoint</vt:lpstr>
      <vt:lpstr>background</vt:lpstr>
      <vt:lpstr>border</vt:lpstr>
      <vt:lpstr>border</vt:lpstr>
      <vt:lpstr>Презентация на PowerPoint</vt:lpstr>
      <vt:lpstr>CSS box-model</vt:lpstr>
      <vt:lpstr>CSS box-model</vt:lpstr>
      <vt:lpstr>CSS</vt:lpstr>
      <vt:lpstr>CSS</vt:lpstr>
      <vt:lpstr>Презентация на PowerPoint</vt:lpstr>
      <vt:lpstr>display</vt:lpstr>
      <vt:lpstr>display</vt:lpstr>
      <vt:lpstr>Презентация на PowerPoint</vt:lpstr>
      <vt:lpstr>position</vt:lpstr>
      <vt:lpstr>position</vt:lpstr>
      <vt:lpstr>position</vt:lpstr>
      <vt:lpstr>position</vt:lpstr>
      <vt:lpstr>Summary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HTML&amp;CSS 2</dc:title>
  <dc:creator>Milena</dc:creator>
  <cp:lastModifiedBy>Ariel</cp:lastModifiedBy>
  <cp:revision>2</cp:revision>
  <dcterms:modified xsi:type="dcterms:W3CDTF">2020-11-26T17:46:24Z</dcterms:modified>
</cp:coreProperties>
</file>